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1B9992-7F3B-4CC2-9915-D92210B1E3CC}" type="datetimeFigureOut">
              <a:rPr lang="ko-KR" altLang="en-US" smtClean="0"/>
              <a:pPr/>
              <a:t>2020-12-17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DEFAF2-8133-4B7E-A45B-8D2A97C5AAD4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65480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DEFAF2-8133-4B7E-A45B-8D2A97C5AAD4}" type="slidenum">
              <a:rPr lang="ko-KR" altLang="en-US" smtClean="0"/>
              <a:pPr/>
              <a:t>1</a:t>
            </a:fld>
            <a:endParaRPr lang="ko-KR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직사각형 20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14348" y="2143116"/>
            <a:ext cx="7643866" cy="1500198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785786" y="3786190"/>
            <a:ext cx="7500990" cy="857256"/>
          </a:xfrm>
        </p:spPr>
        <p:txBody>
          <a:bodyPr anchor="t"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B23D5-B8D7-48E0-9078-E9FC6E6F35B7}" type="datetimeFigureOut">
              <a:rPr lang="ko-KR" altLang="en-US" smtClean="0"/>
              <a:pPr/>
              <a:t>2020-12-17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941D1-C812-4ECB-9071-86C0FD4D6188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b"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500175"/>
            <a:ext cx="8229600" cy="4625989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B23D5-B8D7-48E0-9078-E9FC6E6F35B7}" type="datetimeFigureOut">
              <a:rPr lang="ko-KR" altLang="en-US" smtClean="0"/>
              <a:pPr/>
              <a:t>2020-12-17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941D1-C812-4ECB-9071-86C0FD4D6188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cxnSp>
        <p:nvCxnSpPr>
          <p:cNvPr id="8" name="직선 연결선 7"/>
          <p:cNvCxnSpPr/>
          <p:nvPr/>
        </p:nvCxnSpPr>
        <p:spPr>
          <a:xfrm>
            <a:off x="455646" y="1428736"/>
            <a:ext cx="8215370" cy="1588"/>
          </a:xfrm>
          <a:prstGeom prst="line">
            <a:avLst/>
          </a:prstGeom>
          <a:noFill/>
          <a:ln w="28575" cap="sq" cmpd="sng" algn="ctr">
            <a:solidFill>
              <a:srgbClr val="E49458"/>
            </a:solidFill>
            <a:prstDash val="solid"/>
          </a:ln>
          <a:effectLst>
            <a:outerShdw blurRad="12700" dir="5400000" algn="tl">
              <a:srgbClr val="EBE9ED">
                <a:alpha val="2745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9200000"/>
            </a:lightRig>
          </a:scene3d>
          <a:sp3d prstMaterial="matte">
            <a:bevelT h="88900"/>
            <a:contourClr>
              <a:srgbClr val="E49458">
                <a:tint val="100000"/>
                <a:shade val="100000"/>
                <a:hueMod val="100000"/>
                <a:satMod val="100000"/>
              </a:srgbClr>
            </a:contourClr>
          </a:sp3d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7643834" y="-15949"/>
            <a:ext cx="1500166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643834" y="285728"/>
            <a:ext cx="1214446" cy="6286546"/>
          </a:xfrm>
          <a:noFill/>
        </p:spPr>
        <p:txBody>
          <a:bodyPr vert="eaVert" anchor="b"/>
          <a:lstStyle>
            <a:lvl1pPr algn="ctr"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571481"/>
            <a:ext cx="7115196" cy="5715044"/>
          </a:xfrm>
        </p:spPr>
        <p:txBody>
          <a:bodyPr vert="eaVer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B23D5-B8D7-48E0-9078-E9FC6E6F35B7}" type="datetimeFigureOut">
              <a:rPr lang="ko-KR" altLang="en-US" smtClean="0"/>
              <a:pPr/>
              <a:t>2020-12-17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941D1-C812-4ECB-9071-86C0FD4D6188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0" y="1"/>
            <a:ext cx="285720" cy="685800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70000"/>
              <a:buFont typeface="Wingdings"/>
              <a:buChar char=""/>
              <a:defRPr/>
            </a:lvl1pPr>
            <a:lvl2pPr>
              <a:buSzPct val="120000"/>
              <a:defRPr/>
            </a:lvl2pPr>
            <a:lvl3pPr>
              <a:buSzPct val="120000"/>
              <a:defRPr/>
            </a:lvl3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B23D5-B8D7-48E0-9078-E9FC6E6F35B7}" type="datetimeFigureOut">
              <a:rPr lang="ko-KR" altLang="en-US" smtClean="0"/>
              <a:pPr/>
              <a:t>2020-12-17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941D1-C812-4ECB-9071-86C0FD4D6188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03475" y="285728"/>
            <a:ext cx="8554805" cy="939784"/>
          </a:xfrm>
        </p:spPr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9"/>
            <a:ext cx="456478" cy="6857999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071810"/>
            <a:ext cx="7715304" cy="1504952"/>
          </a:xfrm>
        </p:spPr>
        <p:txBody>
          <a:bodyPr anchor="ctr"/>
          <a:lstStyle>
            <a:lvl1pPr algn="l">
              <a:defRPr sz="4000" b="0" cap="all">
                <a:effectLst>
                  <a:outerShdw blurRad="44450" dist="25400" dir="2700000" algn="tl" rotWithShape="0">
                    <a:schemeClr val="bg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00034" y="4500570"/>
            <a:ext cx="7715304" cy="1643064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2"/>
                </a:solidFill>
              </a:defRPr>
            </a:lvl2pPr>
            <a:lvl3pPr marL="914400" indent="0">
              <a:buNone/>
              <a:defRPr sz="1600">
                <a:solidFill>
                  <a:schemeClr val="tx2"/>
                </a:solidFill>
              </a:defRPr>
            </a:lvl3pPr>
            <a:lvl4pPr marL="1371600" indent="0">
              <a:buNone/>
              <a:defRPr sz="1400">
                <a:solidFill>
                  <a:schemeClr val="tx2"/>
                </a:solidFill>
              </a:defRPr>
            </a:lvl4pPr>
            <a:lvl5pPr marL="1828800" indent="0">
              <a:buNone/>
              <a:defRPr sz="1400">
                <a:solidFill>
                  <a:schemeClr val="tx2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941D1-C812-4ECB-9071-86C0FD4D6188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cxnSp>
        <p:nvCxnSpPr>
          <p:cNvPr id="16" name="직선 연결선 15"/>
          <p:cNvCxnSpPr/>
          <p:nvPr/>
        </p:nvCxnSpPr>
        <p:spPr>
          <a:xfrm>
            <a:off x="500034" y="4429132"/>
            <a:ext cx="7715304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날짜 개체 틀 7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4B6B23D5-B8D7-48E0-9078-E9FC6E6F35B7}" type="datetimeFigureOut">
              <a:rPr lang="ko-KR" altLang="en-US" smtClean="0"/>
              <a:pPr/>
              <a:t>2020-12-17</a:t>
            </a:fld>
            <a:endParaRPr lang="ko-KR" alt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285728"/>
            <a:ext cx="9144032" cy="114301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 bwMode="invGray">
          <a:xfrm>
            <a:off x="785782" y="1643050"/>
            <a:ext cx="3786218" cy="4429156"/>
          </a:xfrm>
          <a:prstGeom prst="roundRect">
            <a:avLst>
              <a:gd name="adj" fmla="val 5345"/>
            </a:avLst>
          </a:prstGeom>
          <a:solidFill>
            <a:schemeClr val="tx2">
              <a:tint val="50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 bwMode="invGray">
          <a:xfrm>
            <a:off x="4714876" y="1643050"/>
            <a:ext cx="3785616" cy="4429156"/>
          </a:xfrm>
          <a:prstGeom prst="roundRect">
            <a:avLst>
              <a:gd name="adj" fmla="val 6980"/>
            </a:avLst>
          </a:prstGeom>
          <a:solidFill>
            <a:schemeClr val="tx2">
              <a:tint val="75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B23D5-B8D7-48E0-9078-E9FC6E6F35B7}" type="datetimeFigureOut">
              <a:rPr lang="ko-KR" altLang="en-US" smtClean="0"/>
              <a:pPr/>
              <a:t>2020-12-17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941D1-C812-4ECB-9071-86C0FD4D6188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B23D5-B8D7-48E0-9078-E9FC6E6F35B7}" type="datetimeFigureOut">
              <a:rPr lang="ko-KR" altLang="en-US" smtClean="0"/>
              <a:pPr/>
              <a:t>2020-12-17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941D1-C812-4ECB-9071-86C0FD4D6188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10" name="내용 개체 틀 9"/>
          <p:cNvSpPr>
            <a:spLocks noGrp="1"/>
          </p:cNvSpPr>
          <p:nvPr>
            <p:ph sz="half" idx="2"/>
          </p:nvPr>
        </p:nvSpPr>
        <p:spPr bwMode="invGray">
          <a:xfrm>
            <a:off x="500038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1">
                  <a:shade val="75000"/>
                  <a:alpha val="50000"/>
                </a:schemeClr>
              </a:gs>
              <a:gs pos="100000">
                <a:schemeClr val="accent1">
                  <a:shade val="75000"/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 bwMode="ltGray">
          <a:xfrm>
            <a:off x="500038" y="5429264"/>
            <a:ext cx="4005072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2" name="내용 개체 틀 11"/>
          <p:cNvSpPr>
            <a:spLocks noGrp="1"/>
          </p:cNvSpPr>
          <p:nvPr>
            <p:ph sz="half" idx="4"/>
          </p:nvPr>
        </p:nvSpPr>
        <p:spPr bwMode="invGray">
          <a:xfrm>
            <a:off x="4716932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2">
                  <a:shade val="75000"/>
                  <a:alpha val="50000"/>
                </a:schemeClr>
              </a:gs>
              <a:gs pos="100000">
                <a:schemeClr val="accent2"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 bwMode="ltGray">
          <a:xfrm>
            <a:off x="4714876" y="5429264"/>
            <a:ext cx="4000528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8859915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6766" cy="1143000"/>
          </a:xfrm>
        </p:spPr>
        <p:txBody>
          <a:bodyPr/>
          <a:lstStyle>
            <a:lvl1pPr algn="l"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B23D5-B8D7-48E0-9078-E9FC6E6F35B7}" type="datetimeFigureOut">
              <a:rPr lang="ko-KR" altLang="en-US" smtClean="0"/>
              <a:pPr/>
              <a:t>2020-12-17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941D1-C812-4ECB-9071-86C0FD4D6188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B23D5-B8D7-48E0-9078-E9FC6E6F35B7}" type="datetimeFigureOut">
              <a:rPr lang="ko-KR" altLang="en-US" smtClean="0"/>
              <a:pPr/>
              <a:t>2020-12-17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941D1-C812-4ECB-9071-86C0FD4D6188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 bwMode="invGray">
          <a:xfrm>
            <a:off x="285720" y="263808"/>
            <a:ext cx="8858280" cy="664862"/>
          </a:xfrm>
          <a:prstGeom prst="rect">
            <a:avLst/>
          </a:prstGeom>
          <a:solidFill>
            <a:schemeClr val="tx1">
              <a:tint val="95000"/>
              <a:alpha val="69804"/>
            </a:scheme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 bwMode="invGray">
          <a:xfrm>
            <a:off x="500034" y="285728"/>
            <a:ext cx="8143932" cy="642942"/>
          </a:xfrm>
          <a:noFill/>
        </p:spPr>
        <p:txBody>
          <a:bodyPr anchor="b">
            <a:noAutofit/>
          </a:bodyPr>
          <a:lstStyle>
            <a:lvl1pPr algn="l">
              <a:defRPr sz="2800" b="1">
                <a:ln w="9525" cmpd="sng">
                  <a:noFill/>
                </a:ln>
                <a:solidFill>
                  <a:schemeClr val="bg1"/>
                </a:solidFill>
                <a:effectLst>
                  <a:outerShdw blurRad="44450" dist="25400" dir="2700000" algn="tl" rotWithShape="0">
                    <a:schemeClr val="tx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1006230"/>
            <a:ext cx="2214578" cy="535172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B23D5-B8D7-48E0-9078-E9FC6E6F35B7}" type="datetimeFigureOut">
              <a:rPr lang="ko-KR" altLang="en-US" smtClean="0"/>
              <a:pPr/>
              <a:t>2020-12-17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941D1-C812-4ECB-9071-86C0FD4D6188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15" name="내용 개체 틀 14"/>
          <p:cNvSpPr>
            <a:spLocks noGrp="1"/>
          </p:cNvSpPr>
          <p:nvPr>
            <p:ph sz="quarter" idx="1"/>
          </p:nvPr>
        </p:nvSpPr>
        <p:spPr>
          <a:xfrm>
            <a:off x="2786064" y="1000108"/>
            <a:ext cx="5857875" cy="5357830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3571876"/>
            <a:ext cx="9144000" cy="3286126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571876"/>
            <a:ext cx="3286148" cy="113824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4714884"/>
            <a:ext cx="3286148" cy="114300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B23D5-B8D7-48E0-9078-E9FC6E6F35B7}" type="datetimeFigureOut">
              <a:rPr lang="ko-KR" altLang="en-US" smtClean="0"/>
              <a:pPr/>
              <a:t>2020-12-17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572272"/>
            <a:ext cx="2895600" cy="297750"/>
          </a:xfrm>
        </p:spPr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941D1-C812-4ECB-9071-86C0FD4D6188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8" name="그림 개체 틀 7"/>
          <p:cNvSpPr>
            <a:spLocks noGrp="1"/>
          </p:cNvSpPr>
          <p:nvPr>
            <p:ph type="pic" idx="1"/>
          </p:nvPr>
        </p:nvSpPr>
        <p:spPr>
          <a:xfrm>
            <a:off x="4000496" y="1071546"/>
            <a:ext cx="4214842" cy="4714908"/>
          </a:xfrm>
          <a:solidFill>
            <a:schemeClr val="tx2"/>
          </a:solidFill>
          <a:ln w="152400" cap="rnd">
            <a:solidFill>
              <a:srgbClr val="FFFFFF"/>
            </a:solidFill>
            <a:round/>
          </a:ln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scene3d>
            <a:camera prst="orthographicFront"/>
            <a:lightRig rig="twoPt" dir="t">
              <a:rot lat="0" lon="0" rev="10800000"/>
            </a:lightRig>
          </a:scene3d>
          <a:sp3d contourW="6350">
            <a:bevelT w="50800" h="16510"/>
            <a:contourClr>
              <a:srgbClr val="C0C0C0"/>
            </a:contourClr>
          </a:sp3d>
        </p:spPr>
        <p:txBody>
          <a:bodyPr/>
          <a:lstStyle>
            <a:lvl1pPr marL="0" indent="0">
              <a:buNone/>
              <a:defRPr sz="3200">
                <a:solidFill>
                  <a:schemeClr val="tx2">
                    <a:tint val="10000"/>
                  </a:schemeClr>
                </a:solidFill>
                <a:effectLst>
                  <a:outerShdw blurRad="50800" dist="50800" dir="5400000" algn="tl" rotWithShape="0">
                    <a:srgbClr val="000000">
                      <a:alpha val="58000"/>
                    </a:srgbClr>
                  </a:outerShdw>
                </a:effectLst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직사각형 27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0" y="2380"/>
            <a:ext cx="9144000" cy="283348"/>
          </a:xfrm>
          <a:prstGeom prst="rect">
            <a:avLst/>
          </a:prstGeom>
          <a:solidFill>
            <a:schemeClr val="accent4"/>
          </a:solidFill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12353" y="274638"/>
            <a:ext cx="8545927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4B6B23D5-B8D7-48E0-9078-E9FC6E6F35B7}" type="datetimeFigureOut">
              <a:rPr lang="ko-KR" altLang="en-US" smtClean="0"/>
              <a:pPr/>
              <a:t>2020-12-17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572272"/>
            <a:ext cx="2895600" cy="285752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09B941D1-C812-4ECB-9071-86C0FD4D6188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1" hangingPunct="1">
        <a:spcBef>
          <a:spcPct val="0"/>
        </a:spcBef>
        <a:buNone/>
        <a:defRPr kumimoji="0" sz="4400" b="0" kern="1200" spc="100" dirty="0">
          <a:ln w="18000">
            <a:noFill/>
            <a:prstDash val="solid"/>
          </a:ln>
          <a:solidFill>
            <a:schemeClr val="tx1"/>
          </a:solidFill>
          <a:effectLst>
            <a:outerShdw blurRad="44450" dist="25400" dir="2700000" algn="tl" rotWithShape="0">
              <a:schemeClr val="bg1">
                <a:alpha val="51000"/>
              </a:schemeClr>
            </a:outerShdw>
          </a:effectLst>
          <a:latin typeface="+mj-lt"/>
          <a:ea typeface="+mj-ea"/>
          <a:cs typeface="+mj-cs"/>
        </a:defRPr>
      </a:lvl1pPr>
      <a:lvl2pPr eaLnBrk="1" latinLnBrk="1" hangingPunct="1">
        <a:defRPr kumimoji="0">
          <a:solidFill>
            <a:schemeClr val="tx2"/>
          </a:solidFill>
        </a:defRPr>
      </a:lvl2pPr>
      <a:lvl3pPr eaLnBrk="1" latinLnBrk="1" hangingPunct="1">
        <a:defRPr kumimoji="0">
          <a:solidFill>
            <a:schemeClr val="tx2"/>
          </a:solidFill>
        </a:defRPr>
      </a:lvl3pPr>
      <a:lvl4pPr eaLnBrk="1" latinLnBrk="1" hangingPunct="1">
        <a:defRPr kumimoji="0">
          <a:solidFill>
            <a:schemeClr val="tx2"/>
          </a:solidFill>
        </a:defRPr>
      </a:lvl4pPr>
      <a:lvl5pPr eaLnBrk="1" latinLnBrk="1" hangingPunct="1">
        <a:defRPr kumimoji="0">
          <a:solidFill>
            <a:schemeClr val="tx2"/>
          </a:solidFill>
        </a:defRPr>
      </a:lvl5pPr>
      <a:lvl6pPr eaLnBrk="1" latinLnBrk="1" hangingPunct="1">
        <a:defRPr kumimoji="0">
          <a:solidFill>
            <a:schemeClr val="tx2"/>
          </a:solidFill>
        </a:defRPr>
      </a:lvl6pPr>
      <a:lvl7pPr eaLnBrk="1" latinLnBrk="1" hangingPunct="1">
        <a:defRPr kumimoji="0">
          <a:solidFill>
            <a:schemeClr val="tx2"/>
          </a:solidFill>
        </a:defRPr>
      </a:lvl7pPr>
      <a:lvl8pPr eaLnBrk="1" latinLnBrk="1" hangingPunct="1">
        <a:defRPr kumimoji="0">
          <a:solidFill>
            <a:schemeClr val="tx2"/>
          </a:solidFill>
        </a:defRPr>
      </a:lvl8pPr>
      <a:lvl9pPr eaLnBrk="1" latinLnBrk="1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1" hangingPunct="1">
        <a:spcBef>
          <a:spcPct val="20000"/>
        </a:spcBef>
        <a:buFont typeface="Arial"/>
        <a:buChar char="•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39552" y="1340768"/>
            <a:ext cx="7772400" cy="1470025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ko-KR" altLang="en-US" dirty="0" smtClean="0">
                <a:latin typeface="+mn-lt"/>
              </a:rPr>
              <a:t>캡슐커피 </a:t>
            </a:r>
            <a:r>
              <a:rPr lang="en-US" altLang="ko-KR" dirty="0" smtClean="0">
                <a:latin typeface="+mn-lt"/>
              </a:rPr>
              <a:t>OEM</a:t>
            </a:r>
            <a:r>
              <a:rPr lang="ko-KR" altLang="en-US" dirty="0" smtClean="0">
                <a:latin typeface="+mn-lt"/>
              </a:rPr>
              <a:t> 제안서</a:t>
            </a:r>
            <a:r>
              <a:rPr lang="en-US" altLang="ko-KR" dirty="0" smtClean="0">
                <a:latin typeface="+mn-lt"/>
              </a:rPr>
              <a:t/>
            </a:r>
            <a:br>
              <a:rPr lang="en-US" altLang="ko-KR" dirty="0" smtClean="0">
                <a:latin typeface="+mn-lt"/>
              </a:rPr>
            </a:br>
            <a:r>
              <a:rPr lang="en-US" altLang="ko-KR" sz="2400" dirty="0" smtClean="0"/>
              <a:t>- </a:t>
            </a:r>
            <a:r>
              <a:rPr lang="ko-KR" altLang="en-US" sz="2400" dirty="0" smtClean="0">
                <a:latin typeface="+mn-ea"/>
                <a:ea typeface="+mn-ea"/>
              </a:rPr>
              <a:t>네스프레소 호환 캡슐 국내 제조</a:t>
            </a:r>
            <a:endParaRPr lang="ko-KR" altLang="en-US" dirty="0">
              <a:latin typeface="+mn-ea"/>
              <a:ea typeface="+mn-ea"/>
            </a:endParaRPr>
          </a:p>
        </p:txBody>
      </p:sp>
      <p:pic>
        <p:nvPicPr>
          <p:cNvPr id="1026" name="Picture 2" descr="C:\Users\신선한커피집\Documents\카카오톡 받은 파일\KakaoTalk_20200709_092850129_1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800" y="2924944"/>
            <a:ext cx="3526783" cy="23042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404664"/>
            <a:ext cx="4608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1.  </a:t>
            </a:r>
            <a:r>
              <a:rPr lang="ko-KR" altLang="en-US" dirty="0" smtClean="0"/>
              <a:t>네스프레소 호환 캡슐</a:t>
            </a:r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99592" y="908720"/>
            <a:ext cx="77048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200" dirty="0" smtClean="0"/>
              <a:t>네스프레소 호환 캡슐의 가장 큰 문제점이였던 하단 플라스틱으로 인한 추출시 불량 문제를</a:t>
            </a:r>
            <a:endParaRPr lang="en-US" altLang="ko-KR" sz="1200" dirty="0" smtClean="0"/>
          </a:p>
          <a:p>
            <a:pPr>
              <a:lnSpc>
                <a:spcPct val="150000"/>
              </a:lnSpc>
            </a:pPr>
            <a:r>
              <a:rPr lang="ko-KR" altLang="en-US" sz="1200" dirty="0" smtClean="0"/>
              <a:t>알루미늄으로 대체하여 해결을 하였습니다</a:t>
            </a:r>
            <a:r>
              <a:rPr lang="en-US" altLang="ko-KR" sz="1200" dirty="0" smtClean="0"/>
              <a:t>. ( </a:t>
            </a:r>
            <a:r>
              <a:rPr lang="ko-KR" altLang="en-US" sz="1200" dirty="0" smtClean="0"/>
              <a:t>기존 제품의 뚫림 불량 문제 해결 </a:t>
            </a:r>
            <a:r>
              <a:rPr lang="en-US" altLang="ko-KR" sz="1200" dirty="0" smtClean="0"/>
              <a:t>)</a:t>
            </a:r>
          </a:p>
          <a:p>
            <a:pPr>
              <a:lnSpc>
                <a:spcPct val="150000"/>
              </a:lnSpc>
            </a:pPr>
            <a:endParaRPr lang="en-US" altLang="ko-KR" sz="1200" dirty="0" smtClean="0"/>
          </a:p>
          <a:p>
            <a:pPr>
              <a:lnSpc>
                <a:spcPct val="150000"/>
              </a:lnSpc>
            </a:pPr>
            <a:r>
              <a:rPr lang="ko-KR" altLang="en-US" sz="1200" dirty="0" smtClean="0"/>
              <a:t>또한 질소충진을 통해 제품의 신선도를 높여서 오랜기간 동안 품질이 유지되도록 만들었습니다</a:t>
            </a:r>
            <a:r>
              <a:rPr lang="en-US" altLang="ko-KR" sz="1200" dirty="0" smtClean="0"/>
              <a:t>.  </a:t>
            </a:r>
          </a:p>
          <a:p>
            <a:pPr>
              <a:lnSpc>
                <a:spcPct val="150000"/>
              </a:lnSpc>
            </a:pPr>
            <a:r>
              <a:rPr lang="ko-KR" altLang="en-US" sz="1200" dirty="0" smtClean="0"/>
              <a:t>이를 토대로 귀사의 공급을 제안합니다</a:t>
            </a:r>
            <a:r>
              <a:rPr lang="en-US" altLang="ko-KR" sz="1200" dirty="0" smtClean="0"/>
              <a:t>.</a:t>
            </a:r>
            <a:endParaRPr lang="ko-KR" altLang="en-US" sz="1200" dirty="0"/>
          </a:p>
        </p:txBody>
      </p:sp>
      <p:pic>
        <p:nvPicPr>
          <p:cNvPr id="1028" name="Picture 4" descr="C:\Users\신선한커피집\Documents\카카오톡 받은 파일\캡슐사진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2780928"/>
            <a:ext cx="6552728" cy="2743912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915816" y="5733256"/>
            <a:ext cx="3312368" cy="3693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mtClean="0"/>
              <a:t>실제 생산된 제품</a:t>
            </a:r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6242" y="404664"/>
            <a:ext cx="4608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2. </a:t>
            </a:r>
            <a:r>
              <a:rPr lang="ko-KR" altLang="en-US" dirty="0" smtClean="0"/>
              <a:t>본사 캡슐커피의 장점</a:t>
            </a:r>
            <a:endParaRPr lang="ko-KR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97122" y="908720"/>
            <a:ext cx="8280920" cy="5042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altLang="ko-KR" sz="1200" dirty="0" smtClean="0"/>
              <a:t>OEM </a:t>
            </a:r>
            <a:r>
              <a:rPr lang="ko-KR" altLang="en-US" sz="1200" dirty="0" smtClean="0"/>
              <a:t>생산이 바로 바로 가능하다</a:t>
            </a:r>
            <a:endParaRPr lang="en-US" altLang="ko-KR" sz="1200" dirty="0" smtClean="0"/>
          </a:p>
          <a:p>
            <a:pPr marL="342900" indent="-342900">
              <a:lnSpc>
                <a:spcPct val="150000"/>
              </a:lnSpc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 - </a:t>
            </a:r>
            <a:r>
              <a:rPr lang="ko-KR" altLang="en-US" sz="1200" dirty="0" smtClean="0"/>
              <a:t>국내시장 규모의 맞게 적은 수량도 제작이 가능함</a:t>
            </a:r>
            <a:endParaRPr lang="en-US" altLang="ko-KR" sz="1200" dirty="0" smtClean="0"/>
          </a:p>
          <a:p>
            <a:pPr marL="342900" indent="-342900">
              <a:lnSpc>
                <a:spcPct val="150000"/>
              </a:lnSpc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    MOQ :  0.5 </a:t>
            </a:r>
            <a:r>
              <a:rPr lang="ko-KR" altLang="en-US" sz="1200" dirty="0" smtClean="0"/>
              <a:t>만개 </a:t>
            </a:r>
            <a:r>
              <a:rPr lang="ko-KR" altLang="en-US" sz="1200" dirty="0" err="1" smtClean="0"/>
              <a:t>부터</a:t>
            </a:r>
            <a:r>
              <a:rPr lang="ko-KR" altLang="en-US" sz="1200" dirty="0" smtClean="0"/>
              <a:t>   </a:t>
            </a:r>
            <a:endParaRPr lang="en-US" altLang="ko-KR" sz="1200" dirty="0" smtClean="0"/>
          </a:p>
          <a:p>
            <a:pPr marL="342900" indent="-342900">
              <a:lnSpc>
                <a:spcPct val="150000"/>
              </a:lnSpc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   </a:t>
            </a:r>
            <a:r>
              <a:rPr lang="ko-KR" altLang="en-US" sz="1200" dirty="0" smtClean="0"/>
              <a:t> </a:t>
            </a:r>
            <a:r>
              <a:rPr lang="en-US" altLang="ko-KR" sz="1200" dirty="0" smtClean="0"/>
              <a:t>1</a:t>
            </a:r>
            <a:r>
              <a:rPr lang="ko-KR" altLang="en-US" sz="1200" dirty="0" smtClean="0"/>
              <a:t>일 생산량 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약 </a:t>
            </a:r>
            <a:r>
              <a:rPr lang="en-US" altLang="ko-KR" sz="1200" dirty="0" smtClean="0"/>
              <a:t>2</a:t>
            </a:r>
            <a:r>
              <a:rPr lang="ko-KR" altLang="en-US" sz="1200" dirty="0" smtClean="0"/>
              <a:t>만개</a:t>
            </a:r>
            <a:endParaRPr lang="en-US" altLang="ko-KR" sz="1200" dirty="0" smtClean="0"/>
          </a:p>
          <a:p>
            <a:pPr marL="342900" indent="-342900">
              <a:lnSpc>
                <a:spcPct val="150000"/>
              </a:lnSpc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 - </a:t>
            </a:r>
            <a:r>
              <a:rPr lang="ko-KR" altLang="en-US" sz="1200" dirty="0" smtClean="0"/>
              <a:t>다양한 형태와 색상을 보유하고 있습니다</a:t>
            </a:r>
            <a:r>
              <a:rPr lang="en-US" altLang="ko-KR" sz="1200" dirty="0" smtClean="0"/>
              <a:t>. </a:t>
            </a:r>
          </a:p>
          <a:p>
            <a:pPr marL="342900" indent="-342900">
              <a:lnSpc>
                <a:spcPct val="150000"/>
              </a:lnSpc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    </a:t>
            </a:r>
            <a:r>
              <a:rPr lang="ko-KR" altLang="en-US" sz="1200" dirty="0" smtClean="0"/>
              <a:t>약 </a:t>
            </a:r>
            <a:r>
              <a:rPr lang="en-US" altLang="ko-KR" sz="1200" dirty="0" smtClean="0"/>
              <a:t>10</a:t>
            </a:r>
            <a:r>
              <a:rPr lang="ko-KR" altLang="en-US" sz="1200" dirty="0" smtClean="0"/>
              <a:t>여 가지 컬러 가능 </a:t>
            </a:r>
            <a:r>
              <a:rPr lang="en-US" altLang="ko-KR" sz="1200" dirty="0" smtClean="0"/>
              <a:t>– </a:t>
            </a:r>
            <a:r>
              <a:rPr lang="ko-KR" altLang="en-US" sz="1200" dirty="0" smtClean="0"/>
              <a:t>현재 </a:t>
            </a:r>
            <a:r>
              <a:rPr lang="en-US" altLang="ko-KR" sz="1200" dirty="0" smtClean="0"/>
              <a:t>4</a:t>
            </a:r>
            <a:r>
              <a:rPr lang="ko-KR" altLang="en-US" sz="1200" dirty="0" smtClean="0"/>
              <a:t>가지 색상 보유 </a:t>
            </a:r>
            <a:endParaRPr lang="en-US" altLang="ko-KR" sz="1200" dirty="0" smtClean="0"/>
          </a:p>
          <a:p>
            <a:pPr marL="342900" indent="-342900">
              <a:lnSpc>
                <a:spcPct val="150000"/>
              </a:lnSpc>
            </a:pPr>
            <a:r>
              <a:rPr lang="en-US" altLang="ko-KR" sz="1200" dirty="0" smtClean="0"/>
              <a:t>      - </a:t>
            </a:r>
            <a:r>
              <a:rPr lang="ko-KR" altLang="en-US" sz="1200" dirty="0" smtClean="0"/>
              <a:t>원두커피 제공도 가능하여 </a:t>
            </a:r>
            <a:r>
              <a:rPr lang="en-US" altLang="ko-KR" sz="1200" dirty="0" smtClean="0"/>
              <a:t>OEM </a:t>
            </a:r>
            <a:r>
              <a:rPr lang="ko-KR" altLang="en-US" sz="1200" dirty="0" smtClean="0"/>
              <a:t>가능합니다</a:t>
            </a:r>
            <a:r>
              <a:rPr lang="en-US" altLang="ko-KR" sz="1200" dirty="0" smtClean="0"/>
              <a:t>.( </a:t>
            </a:r>
            <a:r>
              <a:rPr lang="ko-KR" altLang="en-US" sz="1200" dirty="0" smtClean="0"/>
              <a:t>캡슐 커피 생산비용 개당 </a:t>
            </a:r>
            <a:r>
              <a:rPr lang="en-US" altLang="ko-KR" sz="1200" dirty="0" smtClean="0"/>
              <a:t>160</a:t>
            </a:r>
            <a:r>
              <a:rPr lang="ko-KR" altLang="en-US" sz="1200" dirty="0" smtClean="0"/>
              <a:t>원</a:t>
            </a:r>
            <a:r>
              <a:rPr lang="en-US" altLang="ko-KR" sz="1200" dirty="0" smtClean="0"/>
              <a:t>(</a:t>
            </a:r>
            <a:r>
              <a:rPr lang="ko-KR" altLang="en-US" sz="1200" dirty="0" err="1" smtClean="0"/>
              <a:t>커피제공시</a:t>
            </a:r>
            <a:r>
              <a:rPr lang="ko-KR" altLang="en-US" sz="1200" dirty="0" smtClean="0"/>
              <a:t>  </a:t>
            </a:r>
            <a:r>
              <a:rPr lang="en-US" altLang="ko-KR" sz="1200" dirty="0" smtClean="0"/>
              <a:t>~ )</a:t>
            </a:r>
          </a:p>
          <a:p>
            <a:pPr marL="342900" indent="-342900">
              <a:lnSpc>
                <a:spcPct val="150000"/>
              </a:lnSpc>
            </a:pPr>
            <a:endParaRPr lang="en-US" altLang="ko-KR" sz="1200" dirty="0"/>
          </a:p>
          <a:p>
            <a:pPr marL="342900" indent="-342900">
              <a:lnSpc>
                <a:spcPct val="150000"/>
              </a:lnSpc>
              <a:buAutoNum type="arabicPeriod" startAt="2"/>
            </a:pPr>
            <a:r>
              <a:rPr lang="ko-KR" altLang="en-US" sz="1200" dirty="0" smtClean="0"/>
              <a:t>신선도 유지가 가능하다</a:t>
            </a:r>
            <a:endParaRPr lang="en-US" altLang="ko-KR" sz="1200" dirty="0" smtClean="0"/>
          </a:p>
          <a:p>
            <a:pPr marL="342900" indent="-342900">
              <a:lnSpc>
                <a:spcPct val="150000"/>
              </a:lnSpc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  - </a:t>
            </a:r>
            <a:r>
              <a:rPr lang="ko-KR" altLang="en-US" sz="1200" dirty="0" smtClean="0"/>
              <a:t>질소충진이 되어 오랜기간 신선도 유지가 가능합니다</a:t>
            </a:r>
            <a:r>
              <a:rPr lang="en-US" altLang="ko-KR" sz="1200" dirty="0" smtClean="0"/>
              <a:t>.</a:t>
            </a:r>
          </a:p>
          <a:p>
            <a:pPr marL="342900" indent="-342900">
              <a:lnSpc>
                <a:spcPct val="150000"/>
              </a:lnSpc>
            </a:pPr>
            <a:endParaRPr lang="en-US" altLang="ko-KR" sz="1200" dirty="0"/>
          </a:p>
          <a:p>
            <a:pPr marL="342900" indent="-342900">
              <a:lnSpc>
                <a:spcPct val="150000"/>
              </a:lnSpc>
              <a:buAutoNum type="arabicPeriod" startAt="3"/>
            </a:pPr>
            <a:r>
              <a:rPr lang="ko-KR" altLang="en-US" sz="1200" dirty="0" smtClean="0"/>
              <a:t>로고나 제품명 등의 인쇄가 가능하다</a:t>
            </a:r>
            <a:endParaRPr lang="en-US" altLang="ko-KR" sz="1200" dirty="0" smtClean="0"/>
          </a:p>
          <a:p>
            <a:pPr marL="342900" indent="-342900">
              <a:lnSpc>
                <a:spcPct val="150000"/>
              </a:lnSpc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   - </a:t>
            </a:r>
            <a:r>
              <a:rPr lang="ko-KR" altLang="en-US" sz="1200" dirty="0" smtClean="0"/>
              <a:t>실링지 </a:t>
            </a:r>
            <a:r>
              <a:rPr lang="en-US" altLang="ko-KR" sz="1200" dirty="0" smtClean="0"/>
              <a:t>MOQ</a:t>
            </a:r>
            <a:r>
              <a:rPr lang="ko-KR" altLang="en-US" sz="1200" dirty="0" smtClean="0"/>
              <a:t> </a:t>
            </a:r>
            <a:r>
              <a:rPr lang="en-US" altLang="ko-KR" sz="1200" dirty="0" smtClean="0"/>
              <a:t>20</a:t>
            </a:r>
            <a:r>
              <a:rPr lang="ko-KR" altLang="en-US" sz="1200" dirty="0" smtClean="0"/>
              <a:t>만장 규모 </a:t>
            </a:r>
            <a:r>
              <a:rPr lang="en-US" altLang="ko-KR" sz="1200" dirty="0" smtClean="0"/>
              <a:t>( </a:t>
            </a:r>
            <a:r>
              <a:rPr lang="ko-KR" altLang="en-US" sz="1200" dirty="0" smtClean="0"/>
              <a:t>금액은 약 </a:t>
            </a:r>
            <a:r>
              <a:rPr lang="en-US" altLang="ko-KR" sz="1200" dirty="0" smtClean="0"/>
              <a:t>300</a:t>
            </a:r>
            <a:r>
              <a:rPr lang="ko-KR" altLang="en-US" sz="1200" dirty="0" smtClean="0"/>
              <a:t>만원 </a:t>
            </a:r>
            <a:r>
              <a:rPr lang="en-US" altLang="ko-KR" sz="1200" dirty="0" smtClean="0"/>
              <a:t>) </a:t>
            </a:r>
            <a:r>
              <a:rPr lang="ko-KR" altLang="en-US" sz="1200" dirty="0" smtClean="0"/>
              <a:t>정도면 로고나 간단한 그림도 가능하다</a:t>
            </a:r>
            <a:endParaRPr lang="en-US" altLang="ko-KR" sz="1200" dirty="0" smtClean="0"/>
          </a:p>
          <a:p>
            <a:pPr marL="342900" indent="-342900">
              <a:lnSpc>
                <a:spcPct val="150000"/>
              </a:lnSpc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   - </a:t>
            </a:r>
            <a:r>
              <a:rPr lang="ko-KR" altLang="en-US" sz="1200" dirty="0" smtClean="0"/>
              <a:t>인쇄 시험성적 결과 문제가 없습니다</a:t>
            </a:r>
            <a:r>
              <a:rPr lang="en-US" altLang="ko-KR" sz="1200" dirty="0" smtClean="0"/>
              <a:t>.( </a:t>
            </a:r>
            <a:r>
              <a:rPr lang="ko-KR" altLang="en-US" sz="1200" dirty="0" smtClean="0"/>
              <a:t>앞장 사진 참고 </a:t>
            </a:r>
            <a:r>
              <a:rPr lang="en-US" altLang="ko-KR" sz="1200" dirty="0" smtClean="0"/>
              <a:t>)</a:t>
            </a:r>
          </a:p>
          <a:p>
            <a:pPr marL="342900" indent="-342900">
              <a:lnSpc>
                <a:spcPct val="150000"/>
              </a:lnSpc>
            </a:pPr>
            <a:endParaRPr lang="en-US" altLang="ko-KR" sz="1200" dirty="0"/>
          </a:p>
          <a:p>
            <a:pPr marL="342900" indent="-342900">
              <a:lnSpc>
                <a:spcPct val="150000"/>
              </a:lnSpc>
              <a:buAutoNum type="arabicPeriod" startAt="4"/>
            </a:pPr>
            <a:r>
              <a:rPr lang="ko-KR" altLang="en-US" sz="1200" dirty="0" smtClean="0"/>
              <a:t>캡슐 커피에 대한 노하우</a:t>
            </a:r>
            <a:endParaRPr lang="en-US" altLang="ko-KR" sz="1200" dirty="0" smtClean="0"/>
          </a:p>
          <a:p>
            <a:pPr marL="342900" indent="-342900">
              <a:lnSpc>
                <a:spcPct val="150000"/>
              </a:lnSpc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  - </a:t>
            </a:r>
            <a:r>
              <a:rPr lang="ko-KR" altLang="en-US" sz="1200" dirty="0" smtClean="0"/>
              <a:t>본사는 약 </a:t>
            </a:r>
            <a:r>
              <a:rPr lang="en-US" altLang="ko-KR" sz="1200" dirty="0" smtClean="0"/>
              <a:t>5</a:t>
            </a:r>
            <a:r>
              <a:rPr lang="ko-KR" altLang="en-US" sz="1200" dirty="0" smtClean="0"/>
              <a:t>년에 걸쳐 여러 가지 캡슐과 제조 노하우를 가지고 있습니다</a:t>
            </a:r>
            <a:r>
              <a:rPr lang="en-US" altLang="ko-KR" sz="1200" dirty="0" smtClean="0"/>
              <a:t>.</a:t>
            </a:r>
          </a:p>
          <a:p>
            <a:pPr marL="342900" indent="-342900">
              <a:lnSpc>
                <a:spcPct val="150000"/>
              </a:lnSpc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  - </a:t>
            </a:r>
            <a:r>
              <a:rPr lang="ko-KR" altLang="en-US" sz="1200" dirty="0" smtClean="0"/>
              <a:t>국내유명 대기업과 오랫동안 연구를 진행하여 안전성에서는 자신 있습니다</a:t>
            </a:r>
            <a:r>
              <a:rPr lang="en-US" altLang="ko-KR" sz="1200" dirty="0" smtClean="0"/>
              <a:t>.      </a:t>
            </a:r>
            <a:endParaRPr lang="ko-KR" altLang="en-US" sz="12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고구려 벽화">
  <a:themeElements>
    <a:clrScheme name="고구려 벽화">
      <a:dk1>
        <a:sysClr val="windowText" lastClr="000000"/>
      </a:dk1>
      <a:lt1>
        <a:sysClr val="window" lastClr="FFFFFF"/>
      </a:lt1>
      <a:dk2>
        <a:srgbClr val="433021"/>
      </a:dk2>
      <a:lt2>
        <a:srgbClr val="E8D8CA"/>
      </a:lt2>
      <a:accent1>
        <a:srgbClr val="E49458"/>
      </a:accent1>
      <a:accent2>
        <a:srgbClr val="74AD8D"/>
      </a:accent2>
      <a:accent3>
        <a:srgbClr val="D4AC30"/>
      </a:accent3>
      <a:accent4>
        <a:srgbClr val="7BA5BE"/>
      </a:accent4>
      <a:accent5>
        <a:srgbClr val="E4A098"/>
      </a:accent5>
      <a:accent6>
        <a:srgbClr val="70B4B7"/>
      </a:accent6>
      <a:hlink>
        <a:srgbClr val="008685"/>
      </a:hlink>
      <a:folHlink>
        <a:srgbClr val="EA5A23"/>
      </a:folHlink>
    </a:clrScheme>
    <a:fontScheme name="고구려 벽화">
      <a:majorFont>
        <a:latin typeface="Georgia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견명조"/>
        <a:font script="Hans" typeface="宋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견명조"/>
        <a:font script="Hans" typeface="宋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고구려 벽화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18000">
              <a:schemeClr val="phClr">
                <a:tint val="20000"/>
                <a:shade val="100000"/>
                <a:hueMod val="100000"/>
                <a:satMod val="100000"/>
              </a:schemeClr>
            </a:gs>
            <a:gs pos="87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2700000" scaled="1"/>
        </a:gradFill>
        <a:gradFill rotWithShape="1">
          <a:gsLst>
            <a:gs pos="0">
              <a:schemeClr val="phClr">
                <a:tint val="95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95000"/>
                <a:hueMod val="100000"/>
                <a:satMod val="100000"/>
              </a:schemeClr>
            </a:gs>
          </a:gsLst>
          <a:lin ang="0" scaled="1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dir="5400000" algn="tl">
              <a:srgbClr val="EBE9ED">
                <a:alpha val="0"/>
              </a:srgbClr>
            </a:outerShdw>
          </a:effectLst>
        </a:effectStyle>
        <a:effectStyle>
          <a:effectLst>
            <a:outerShdw blurRad="12700" dir="5400000" algn="tl">
              <a:srgbClr val="EBE9ED">
                <a:alpha val="2745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9200000"/>
            </a:lightRig>
          </a:scene3d>
          <a:sp3d prstMaterial="matte">
            <a:bevelT h="8890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101600" dist="76200" dir="2700000" algn="bl">
              <a:srgbClr val="000000">
                <a:alpha val="30588"/>
              </a:srgbClr>
            </a:outerShdw>
          </a:effectLst>
          <a:scene3d>
            <a:camera prst="orthographicFront" fov="0">
              <a:rot lat="0" lon="0" rev="0"/>
            </a:camera>
            <a:lightRig rig="chilly" dir="t">
              <a:rot lat="0" lon="0" rev="4200000"/>
            </a:lightRig>
          </a:scene3d>
          <a:sp3d contourW="25400" prstMaterial="matte">
            <a:bevelT h="88900"/>
            <a:contourClr>
              <a:srgbClr val="FFFFFF">
                <a:alpha val="0"/>
              </a:srgb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95000"/>
                <a:shade val="100000"/>
                <a:hueMod val="100000"/>
                <a:satMod val="100000"/>
              </a:schemeClr>
            </a:gs>
            <a:gs pos="60000">
              <a:schemeClr val="phClr">
                <a:tint val="100000"/>
                <a:shade val="55000"/>
                <a:hueMod val="100000"/>
                <a:satMod val="100000"/>
              </a:schemeClr>
            </a:gs>
          </a:gsLst>
          <a:path path="circle">
            <a:fillToRect l="50000" t="90000" r="50000" b="10000"/>
          </a:path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3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Hunting</Template>
  <TotalTime>26117</TotalTime>
  <Words>204</Words>
  <Application>Microsoft Office PowerPoint</Application>
  <PresentationFormat>화면 슬라이드 쇼(4:3)</PresentationFormat>
  <Paragraphs>28</Paragraphs>
  <Slides>3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고구려 벽화</vt:lpstr>
      <vt:lpstr>캡슐커피 OEM 제안서 - 네스프레소 호환 캡슐 국내 제조</vt:lpstr>
      <vt:lpstr>PowerPoint 프레젠테이션</vt:lpstr>
      <vt:lpstr>PowerPoint 프레젠테이션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캡슐커피 제안서 - 네스프레소 호환 캡슐 국내 제조</dc:title>
  <dc:creator>정지연</dc:creator>
  <cp:lastModifiedBy>user</cp:lastModifiedBy>
  <cp:revision>15</cp:revision>
  <dcterms:created xsi:type="dcterms:W3CDTF">2020-01-15T06:01:10Z</dcterms:created>
  <dcterms:modified xsi:type="dcterms:W3CDTF">2020-12-17T04:31:38Z</dcterms:modified>
</cp:coreProperties>
</file>